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8" r:id="rId3"/>
    <p:sldId id="265" r:id="rId4"/>
    <p:sldId id="267" r:id="rId5"/>
    <p:sldId id="257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Regional Advisory Boards by Program Area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Sheet2!$B$1</c:f>
              <c:strCache>
                <c:ptCount val="1"/>
                <c:pt idx="0">
                  <c:v>CTE Programs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12D-458D-AF4F-4E361F83D32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12D-458D-AF4F-4E361F83D32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12D-458D-AF4F-4E361F83D32C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12D-458D-AF4F-4E361F83D32C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12D-458D-AF4F-4E361F83D32C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12D-458D-AF4F-4E361F83D32C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612D-458D-AF4F-4E361F83D32C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612D-458D-AF4F-4E361F83D32C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612D-458D-AF4F-4E361F83D32C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612D-458D-AF4F-4E361F83D32C}"/>
              </c:ext>
            </c:extLst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612D-458D-AF4F-4E361F83D32C}"/>
              </c:ext>
            </c:extLst>
          </c:dPt>
          <c:dLbls>
            <c:dLbl>
              <c:idx val="7"/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12D-458D-AF4F-4E361F83D32C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Sheet2!$A$2:$A$12</c:f>
              <c:strCache>
                <c:ptCount val="11"/>
                <c:pt idx="0">
                  <c:v>Natural Resources/Agriculture</c:v>
                </c:pt>
                <c:pt idx="1">
                  <c:v>Computer Science</c:v>
                </c:pt>
                <c:pt idx="2">
                  <c:v>Business</c:v>
                </c:pt>
                <c:pt idx="3">
                  <c:v>Construction</c:v>
                </c:pt>
                <c:pt idx="4">
                  <c:v>Visual Arts &amp; Design</c:v>
                </c:pt>
                <c:pt idx="5">
                  <c:v>Auto</c:v>
                </c:pt>
                <c:pt idx="6">
                  <c:v>Health Sciences</c:v>
                </c:pt>
                <c:pt idx="7">
                  <c:v>Education</c:v>
                </c:pt>
                <c:pt idx="8">
                  <c:v>Performing Arts</c:v>
                </c:pt>
                <c:pt idx="9">
                  <c:v>Manufacturing</c:v>
                </c:pt>
                <c:pt idx="10">
                  <c:v>Culinary &amp; Hospitality</c:v>
                </c:pt>
              </c:strCache>
            </c:strRef>
          </c:cat>
          <c:val>
            <c:numRef>
              <c:f>Sheet2!$B$2:$B$12</c:f>
              <c:numCache>
                <c:formatCode>General</c:formatCode>
                <c:ptCount val="11"/>
                <c:pt idx="0">
                  <c:v>8</c:v>
                </c:pt>
                <c:pt idx="1">
                  <c:v>11</c:v>
                </c:pt>
                <c:pt idx="2">
                  <c:v>9</c:v>
                </c:pt>
                <c:pt idx="3">
                  <c:v>20</c:v>
                </c:pt>
                <c:pt idx="4">
                  <c:v>13</c:v>
                </c:pt>
                <c:pt idx="5">
                  <c:v>4</c:v>
                </c:pt>
                <c:pt idx="6">
                  <c:v>11</c:v>
                </c:pt>
                <c:pt idx="7">
                  <c:v>5</c:v>
                </c:pt>
                <c:pt idx="8">
                  <c:v>2</c:v>
                </c:pt>
                <c:pt idx="9">
                  <c:v>9</c:v>
                </c:pt>
                <c:pt idx="1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612D-458D-AF4F-4E361F83D3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CC393-213F-45A9-B391-36F66270A08C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ECE973-2035-43D3-90C5-E009E78C9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53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p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6" tIns="92476" rIns="92476" bIns="92476" anchor="t" anchorCtr="0">
            <a:noAutofit/>
          </a:bodyPr>
          <a:lstStyle/>
          <a:p>
            <a:pPr marL="0" indent="0">
              <a:buNone/>
            </a:pPr>
            <a:r>
              <a:rPr lang="en" dirty="0"/>
              <a:t>Tony </a:t>
            </a:r>
            <a:endParaRPr dirty="0"/>
          </a:p>
          <a:p>
            <a:pPr marL="0" indent="0">
              <a:buNone/>
            </a:pPr>
            <a:r>
              <a:rPr lang="en" dirty="0"/>
              <a:t>Board Directors - </a:t>
            </a:r>
            <a:endParaRPr dirty="0"/>
          </a:p>
          <a:p>
            <a:pPr marL="0" indent="0">
              <a:buNone/>
            </a:pPr>
            <a:r>
              <a:rPr lang="en" dirty="0"/>
              <a:t>School Improvement Team - </a:t>
            </a:r>
            <a:r>
              <a:rPr lang="en" sz="1400" b="1" dirty="0"/>
              <a:t>Instruction - Equity - Partnerships</a:t>
            </a:r>
            <a:r>
              <a:rPr lang="en" dirty="0"/>
              <a:t> </a:t>
            </a:r>
            <a:endParaRPr dirty="0"/>
          </a:p>
          <a:p>
            <a:pPr marL="0" indent="0">
              <a:buNone/>
            </a:pPr>
            <a:r>
              <a:rPr lang="en" dirty="0"/>
              <a:t>Superintendents - Curriculum Leaders </a:t>
            </a:r>
            <a:endParaRPr dirty="0"/>
          </a:p>
          <a:p>
            <a:pPr marL="0" indent="0">
              <a:buNone/>
            </a:pPr>
            <a:endParaRPr dirty="0"/>
          </a:p>
          <a:p>
            <a:pPr marL="0" indent="0">
              <a:buNone/>
            </a:pPr>
            <a:r>
              <a:rPr lang="en" dirty="0"/>
              <a:t>Connected Lane - </a:t>
            </a:r>
            <a:endParaRPr dirty="0"/>
          </a:p>
          <a:p>
            <a:pPr marL="0" indent="0">
              <a:buNone/>
            </a:pPr>
            <a:r>
              <a:rPr lang="en" dirty="0"/>
              <a:t>Heidi Larwick - Director of  Connected Lane County - Lane STEM Hub - Data Reports </a:t>
            </a:r>
            <a:endParaRPr dirty="0"/>
          </a:p>
          <a:p>
            <a:pPr marL="0" indent="0">
              <a:buNone/>
            </a:pPr>
            <a:r>
              <a:rPr lang="en" dirty="0"/>
              <a:t>Maddy Ahearn - has led some of the work that you learn about this morning </a:t>
            </a:r>
            <a:endParaRPr dirty="0"/>
          </a:p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04932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p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6" tIns="92476" rIns="92476" bIns="92476" anchor="t" anchorCtr="0">
            <a:noAutofit/>
          </a:bodyPr>
          <a:lstStyle/>
          <a:p>
            <a:pPr marL="0" indent="0">
              <a:buNone/>
            </a:pPr>
            <a:r>
              <a:rPr lang="en" dirty="0"/>
              <a:t>Tony </a:t>
            </a:r>
            <a:endParaRPr dirty="0"/>
          </a:p>
          <a:p>
            <a:pPr marL="0" indent="0">
              <a:buNone/>
            </a:pPr>
            <a:r>
              <a:rPr lang="en" dirty="0"/>
              <a:t>Board Directors - </a:t>
            </a:r>
            <a:endParaRPr dirty="0"/>
          </a:p>
          <a:p>
            <a:pPr marL="0" indent="0">
              <a:buNone/>
            </a:pPr>
            <a:r>
              <a:rPr lang="en" dirty="0"/>
              <a:t>School Improvement Team - </a:t>
            </a:r>
            <a:r>
              <a:rPr lang="en" sz="1400" b="1" dirty="0"/>
              <a:t>Instruction - Equity - Partnerships</a:t>
            </a:r>
            <a:r>
              <a:rPr lang="en" dirty="0"/>
              <a:t> </a:t>
            </a:r>
            <a:endParaRPr dirty="0"/>
          </a:p>
          <a:p>
            <a:pPr marL="0" indent="0">
              <a:buNone/>
            </a:pPr>
            <a:r>
              <a:rPr lang="en" dirty="0"/>
              <a:t>Superintendents - Curriculum Leaders </a:t>
            </a:r>
            <a:endParaRPr dirty="0"/>
          </a:p>
          <a:p>
            <a:pPr marL="0" indent="0">
              <a:buNone/>
            </a:pPr>
            <a:endParaRPr dirty="0"/>
          </a:p>
          <a:p>
            <a:pPr marL="0" indent="0">
              <a:buNone/>
            </a:pPr>
            <a:r>
              <a:rPr lang="en" dirty="0"/>
              <a:t>Connected Lane - </a:t>
            </a:r>
            <a:endParaRPr dirty="0"/>
          </a:p>
          <a:p>
            <a:pPr marL="0" indent="0">
              <a:buNone/>
            </a:pPr>
            <a:r>
              <a:rPr lang="en" dirty="0"/>
              <a:t>Heidi Larwick - Director of  Connected Lane County - Lane STEM Hub - Data Reports </a:t>
            </a:r>
            <a:endParaRPr dirty="0"/>
          </a:p>
          <a:p>
            <a:pPr marL="0" indent="0">
              <a:buNone/>
            </a:pPr>
            <a:r>
              <a:rPr lang="en" dirty="0"/>
              <a:t>Maddy Ahearn - has led some of the work that you learn about this morning </a:t>
            </a:r>
            <a:endParaRPr dirty="0"/>
          </a:p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4094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p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6" tIns="92476" rIns="92476" bIns="92476" anchor="t" anchorCtr="0">
            <a:noAutofit/>
          </a:bodyPr>
          <a:lstStyle/>
          <a:p>
            <a:pPr marL="0" indent="0">
              <a:buNone/>
            </a:pPr>
            <a:r>
              <a:rPr lang="en" dirty="0"/>
              <a:t>Tony </a:t>
            </a:r>
            <a:endParaRPr dirty="0"/>
          </a:p>
          <a:p>
            <a:pPr marL="0" indent="0">
              <a:buNone/>
            </a:pPr>
            <a:r>
              <a:rPr lang="en" dirty="0"/>
              <a:t>Board Directors - </a:t>
            </a:r>
            <a:endParaRPr dirty="0"/>
          </a:p>
          <a:p>
            <a:pPr marL="0" indent="0">
              <a:buNone/>
            </a:pPr>
            <a:r>
              <a:rPr lang="en" dirty="0"/>
              <a:t>School Improvement Team - </a:t>
            </a:r>
            <a:r>
              <a:rPr lang="en" sz="1400" b="1" dirty="0"/>
              <a:t>Instruction - Equity - Partnerships</a:t>
            </a:r>
            <a:r>
              <a:rPr lang="en" dirty="0"/>
              <a:t> </a:t>
            </a:r>
            <a:endParaRPr dirty="0"/>
          </a:p>
          <a:p>
            <a:pPr marL="0" indent="0">
              <a:buNone/>
            </a:pPr>
            <a:r>
              <a:rPr lang="en" dirty="0"/>
              <a:t>Superintendents - Curriculum Leaders </a:t>
            </a:r>
            <a:endParaRPr dirty="0"/>
          </a:p>
          <a:p>
            <a:pPr marL="0" indent="0">
              <a:buNone/>
            </a:pPr>
            <a:endParaRPr dirty="0"/>
          </a:p>
          <a:p>
            <a:pPr marL="0" indent="0">
              <a:buNone/>
            </a:pPr>
            <a:r>
              <a:rPr lang="en" dirty="0"/>
              <a:t>Connected Lane - </a:t>
            </a:r>
            <a:endParaRPr dirty="0"/>
          </a:p>
          <a:p>
            <a:pPr marL="0" indent="0">
              <a:buNone/>
            </a:pPr>
            <a:r>
              <a:rPr lang="en" dirty="0"/>
              <a:t>Heidi Larwick - Director of  Connected Lane County - Lane STEM Hub - Data Reports </a:t>
            </a:r>
            <a:endParaRPr dirty="0"/>
          </a:p>
          <a:p>
            <a:pPr marL="0" indent="0">
              <a:buNone/>
            </a:pPr>
            <a:r>
              <a:rPr lang="en" dirty="0"/>
              <a:t>Maddy Ahearn - has led some of the work that you learn about this morning </a:t>
            </a:r>
            <a:endParaRPr dirty="0"/>
          </a:p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83181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FA3FD-683B-42C0-8067-392A4D1F6EF5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B2F8-E2FE-4191-85C2-0D4E12986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4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FA3FD-683B-42C0-8067-392A4D1F6EF5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B2F8-E2FE-4191-85C2-0D4E12986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080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FA3FD-683B-42C0-8067-392A4D1F6EF5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B2F8-E2FE-4191-85C2-0D4E12986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42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FA3FD-683B-42C0-8067-392A4D1F6EF5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B2F8-E2FE-4191-85C2-0D4E12986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341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FA3FD-683B-42C0-8067-392A4D1F6EF5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B2F8-E2FE-4191-85C2-0D4E12986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08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FA3FD-683B-42C0-8067-392A4D1F6EF5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B2F8-E2FE-4191-85C2-0D4E12986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59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FA3FD-683B-42C0-8067-392A4D1F6EF5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B2F8-E2FE-4191-85C2-0D4E12986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25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FA3FD-683B-42C0-8067-392A4D1F6EF5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B2F8-E2FE-4191-85C2-0D4E12986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604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FA3FD-683B-42C0-8067-392A4D1F6EF5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B2F8-E2FE-4191-85C2-0D4E12986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237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FA3FD-683B-42C0-8067-392A4D1F6EF5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B2F8-E2FE-4191-85C2-0D4E12986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13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FA3FD-683B-42C0-8067-392A4D1F6EF5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B2F8-E2FE-4191-85C2-0D4E12986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27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FA3FD-683B-42C0-8067-392A4D1F6EF5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9B2F8-E2FE-4191-85C2-0D4E12986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23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5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12192000" cy="3130000"/>
          </a:xfrm>
          <a:prstGeom prst="rect">
            <a:avLst/>
          </a:prstGeom>
          <a:solidFill>
            <a:srgbClr val="1F497D"/>
          </a:solidFill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algn="l">
              <a:spcBef>
                <a:spcPts val="0"/>
              </a:spcBef>
              <a:buClr>
                <a:schemeClr val="dk1"/>
              </a:buClr>
              <a:buSzPts val="1100"/>
            </a:pPr>
            <a:r>
              <a:rPr lang="en" sz="3067" b="1" dirty="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3067" b="1" dirty="0">
              <a:latin typeface="Montserrat"/>
              <a:ea typeface="Montserrat"/>
              <a:cs typeface="Montserrat"/>
              <a:sym typeface="Montserrat"/>
            </a:endParaRPr>
          </a:p>
          <a:p>
            <a:pPr algn="l">
              <a:spcBef>
                <a:spcPts val="0"/>
              </a:spcBef>
              <a:buClr>
                <a:schemeClr val="dk1"/>
              </a:buClr>
              <a:buSzPts val="1100"/>
            </a:pPr>
            <a:endParaRPr sz="3067" b="1" dirty="0">
              <a:latin typeface="Montserrat"/>
              <a:ea typeface="Montserrat"/>
              <a:cs typeface="Montserrat"/>
              <a:sym typeface="Montserrat"/>
            </a:endParaRPr>
          </a:p>
          <a:p>
            <a:pPr algn="l">
              <a:spcBef>
                <a:spcPts val="0"/>
              </a:spcBef>
              <a:buClr>
                <a:schemeClr val="dk1"/>
              </a:buClr>
              <a:buSzPts val="1100"/>
            </a:pPr>
            <a:endParaRPr sz="3067" b="1" dirty="0">
              <a:latin typeface="Montserrat"/>
              <a:ea typeface="Montserrat"/>
              <a:cs typeface="Montserrat"/>
              <a:sym typeface="Montserrat"/>
            </a:endParaRPr>
          </a:p>
          <a:p>
            <a:pPr algn="l">
              <a:spcBef>
                <a:spcPts val="0"/>
              </a:spcBef>
              <a:buClr>
                <a:schemeClr val="dk1"/>
              </a:buClr>
              <a:buSzPts val="1100"/>
            </a:pPr>
            <a:endParaRPr sz="3067" b="1" dirty="0">
              <a:latin typeface="Montserrat"/>
              <a:ea typeface="Montserrat"/>
              <a:cs typeface="Montserrat"/>
              <a:sym typeface="Montserrat"/>
            </a:endParaRPr>
          </a:p>
          <a:p>
            <a:pPr>
              <a:spcBef>
                <a:spcPts val="0"/>
              </a:spcBef>
              <a:buClr>
                <a:schemeClr val="dk1"/>
              </a:buClr>
              <a:buSzPts val="1100"/>
            </a:pPr>
            <a:r>
              <a:rPr lang="en-US" dirty="0">
                <a:solidFill>
                  <a:schemeClr val="accent2"/>
                </a:solidFill>
                <a:latin typeface="Merriweather"/>
                <a:sym typeface="Merriweather"/>
              </a:rPr>
              <a:t>Career Technical Education</a:t>
            </a:r>
            <a:br>
              <a:rPr lang="en-US" dirty="0">
                <a:solidFill>
                  <a:schemeClr val="lt1"/>
                </a:solidFill>
                <a:latin typeface="Merriweather"/>
                <a:sym typeface="Merriweather"/>
              </a:rPr>
            </a:br>
            <a:r>
              <a:rPr lang="en-US" sz="3600" dirty="0">
                <a:solidFill>
                  <a:schemeClr val="lt1"/>
                </a:solidFill>
                <a:latin typeface="Merriweather"/>
                <a:sym typeface="Merriweather"/>
              </a:rPr>
              <a:t>Shareen Vogel, CTE Regional Coordinator</a:t>
            </a:r>
            <a:endParaRPr sz="3600" dirty="0">
              <a:solidFill>
                <a:schemeClr val="dk2"/>
              </a:solidFill>
            </a:endParaRPr>
          </a:p>
        </p:txBody>
      </p:sp>
      <p:pic>
        <p:nvPicPr>
          <p:cNvPr id="5" name="Picture 4" descr="C:\Users\kmayer\AppData\Local\Temp\Temp1_lane-cte-logo.zip\lane-cte-logo\print\lane-esd-logo-final-cmyk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03432"/>
            <a:ext cx="1686647" cy="155456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1267" y="5547764"/>
            <a:ext cx="1590733" cy="13102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0331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Statewide, students who took </a:t>
            </a:r>
            <a:r>
              <a:rPr lang="en-US" b="1" dirty="0"/>
              <a:t>2 CTE classes had a 92% graduation rate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Those who had </a:t>
            </a:r>
            <a:r>
              <a:rPr lang="en-US" b="1" dirty="0"/>
              <a:t>no CTE, 73% graduation rate.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</a:t>
            </a:r>
            <a:r>
              <a:rPr lang="en-US" b="1" dirty="0"/>
              <a:t>Special Education </a:t>
            </a:r>
            <a:r>
              <a:rPr lang="en-US" dirty="0"/>
              <a:t>students who took </a:t>
            </a:r>
            <a:r>
              <a:rPr lang="en-US" b="1" dirty="0"/>
              <a:t>CTE, 78% graduation rate</a:t>
            </a:r>
          </a:p>
          <a:p>
            <a:pPr marL="0" indent="0">
              <a:buNone/>
            </a:pPr>
            <a:r>
              <a:rPr lang="en-US" b="1" dirty="0"/>
              <a:t>Without CTE, 52% </a:t>
            </a:r>
            <a:r>
              <a:rPr lang="en-US" dirty="0"/>
              <a:t>graduation rate.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Increase in </a:t>
            </a:r>
            <a:r>
              <a:rPr lang="en-US" b="1" dirty="0"/>
              <a:t>college going rates </a:t>
            </a:r>
            <a:r>
              <a:rPr lang="en-US" dirty="0"/>
              <a:t>for students with CTE– </a:t>
            </a:r>
            <a:r>
              <a:rPr lang="en-US" b="1" dirty="0"/>
              <a:t>11% higher 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Approximately </a:t>
            </a:r>
            <a:r>
              <a:rPr lang="en-US" b="1" dirty="0"/>
              <a:t>25% of high school students </a:t>
            </a:r>
            <a:r>
              <a:rPr lang="en-US" dirty="0"/>
              <a:t>across Lane County high schools participated in CTE.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Google Shape;109;p25"/>
          <p:cNvSpPr txBox="1">
            <a:spLocks/>
          </p:cNvSpPr>
          <p:nvPr/>
        </p:nvSpPr>
        <p:spPr>
          <a:xfrm>
            <a:off x="0" y="-27276"/>
            <a:ext cx="12192000" cy="1537421"/>
          </a:xfrm>
          <a:prstGeom prst="rect">
            <a:avLst/>
          </a:prstGeom>
          <a:solidFill>
            <a:srgbClr val="1F497D"/>
          </a:solidFill>
        </p:spPr>
        <p:txBody>
          <a:bodyPr spcFirstLastPara="1" vert="horz" wrap="square" lIns="121900" tIns="121900" rIns="121900" bIns="12190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chemeClr val="dk1"/>
              </a:buClr>
              <a:buSzPts val="1100"/>
            </a:pPr>
            <a:r>
              <a:rPr lang="en-US" sz="3067" b="1" dirty="0">
                <a:latin typeface="Montserrat"/>
                <a:ea typeface="Montserrat"/>
                <a:cs typeface="Montserrat"/>
                <a:sym typeface="Montserrat"/>
              </a:rPr>
              <a:t> </a:t>
            </a:r>
          </a:p>
          <a:p>
            <a:pPr>
              <a:spcBef>
                <a:spcPts val="0"/>
              </a:spcBef>
              <a:buClr>
                <a:schemeClr val="dk1"/>
              </a:buClr>
              <a:buSzPts val="1100"/>
            </a:pPr>
            <a:endParaRPr lang="en-US" sz="3067" b="1" dirty="0">
              <a:latin typeface="Montserrat"/>
              <a:ea typeface="Montserrat"/>
              <a:cs typeface="Montserrat"/>
              <a:sym typeface="Montserrat"/>
            </a:endParaRPr>
          </a:p>
          <a:p>
            <a:pPr>
              <a:spcBef>
                <a:spcPts val="0"/>
              </a:spcBef>
              <a:buClr>
                <a:schemeClr val="dk1"/>
              </a:buClr>
              <a:buSzPts val="1100"/>
            </a:pPr>
            <a:endParaRPr lang="en-US" sz="3067" b="1" dirty="0">
              <a:latin typeface="Montserrat"/>
              <a:ea typeface="Montserrat"/>
              <a:cs typeface="Montserrat"/>
              <a:sym typeface="Montserrat"/>
            </a:endParaRPr>
          </a:p>
          <a:p>
            <a:pPr>
              <a:spcBef>
                <a:spcPts val="0"/>
              </a:spcBef>
              <a:buClr>
                <a:schemeClr val="dk1"/>
              </a:buClr>
              <a:buSzPts val="1100"/>
            </a:pPr>
            <a:r>
              <a:rPr lang="en-US" sz="4000" b="1" dirty="0">
                <a:solidFill>
                  <a:schemeClr val="bg1"/>
                </a:solidFill>
                <a:latin typeface="Merriweather"/>
                <a:ea typeface="Montserrat"/>
                <a:cs typeface="Montserrat"/>
                <a:sym typeface="Montserrat"/>
              </a:rPr>
              <a:t>2017-18 School Year…</a:t>
            </a:r>
            <a:br>
              <a:rPr lang="en-US" sz="4000" dirty="0">
                <a:solidFill>
                  <a:schemeClr val="lt1"/>
                </a:solidFill>
                <a:latin typeface="Merriweather"/>
                <a:sym typeface="Merriweather"/>
              </a:rPr>
            </a:br>
            <a:endParaRPr lang="en-US" sz="4000" dirty="0">
              <a:solidFill>
                <a:schemeClr val="dk2"/>
              </a:solidFill>
              <a:latin typeface="Merriweather"/>
            </a:endParaRPr>
          </a:p>
        </p:txBody>
      </p:sp>
    </p:spTree>
    <p:extLst>
      <p:ext uri="{BB962C8B-B14F-4D97-AF65-F5344CB8AC3E}">
        <p14:creationId xmlns:p14="http://schemas.microsoft.com/office/powerpoint/2010/main" val="605383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9" y="110837"/>
            <a:ext cx="10432479" cy="6747164"/>
          </a:xfrm>
        </p:spPr>
      </p:pic>
    </p:spTree>
    <p:extLst>
      <p:ext uri="{BB962C8B-B14F-4D97-AF65-F5344CB8AC3E}">
        <p14:creationId xmlns:p14="http://schemas.microsoft.com/office/powerpoint/2010/main" val="1076284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213" y="0"/>
            <a:ext cx="10648733" cy="6912998"/>
          </a:xfrm>
        </p:spPr>
      </p:pic>
    </p:spTree>
    <p:extLst>
      <p:ext uri="{BB962C8B-B14F-4D97-AF65-F5344CB8AC3E}">
        <p14:creationId xmlns:p14="http://schemas.microsoft.com/office/powerpoint/2010/main" val="2708854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5"/>
          <p:cNvSpPr txBox="1">
            <a:spLocks noGrp="1"/>
          </p:cNvSpPr>
          <p:nvPr>
            <p:ph type="ctrTitle"/>
          </p:nvPr>
        </p:nvSpPr>
        <p:spPr>
          <a:xfrm>
            <a:off x="0" y="1"/>
            <a:ext cx="12192000" cy="742949"/>
          </a:xfrm>
          <a:prstGeom prst="rect">
            <a:avLst/>
          </a:prstGeom>
          <a:solidFill>
            <a:srgbClr val="1F497D"/>
          </a:solidFill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algn="l">
              <a:spcBef>
                <a:spcPts val="0"/>
              </a:spcBef>
              <a:buClr>
                <a:schemeClr val="dk1"/>
              </a:buClr>
              <a:buSzPts val="1100"/>
            </a:pPr>
            <a:r>
              <a:rPr lang="en" sz="3067" b="1" dirty="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3067" b="1" dirty="0">
              <a:latin typeface="Montserrat"/>
              <a:ea typeface="Montserrat"/>
              <a:cs typeface="Montserrat"/>
              <a:sym typeface="Montserrat"/>
            </a:endParaRPr>
          </a:p>
          <a:p>
            <a:pPr algn="l">
              <a:spcBef>
                <a:spcPts val="0"/>
              </a:spcBef>
              <a:buClr>
                <a:schemeClr val="dk1"/>
              </a:buClr>
              <a:buSzPts val="1100"/>
            </a:pPr>
            <a:endParaRPr sz="3067" b="1" dirty="0">
              <a:latin typeface="Montserrat"/>
              <a:ea typeface="Montserrat"/>
              <a:cs typeface="Montserrat"/>
              <a:sym typeface="Montserrat"/>
            </a:endParaRPr>
          </a:p>
          <a:p>
            <a:pPr algn="l">
              <a:spcBef>
                <a:spcPts val="0"/>
              </a:spcBef>
              <a:buClr>
                <a:schemeClr val="dk1"/>
              </a:buClr>
              <a:buSzPts val="1100"/>
            </a:pPr>
            <a:endParaRPr sz="3067" b="1" dirty="0">
              <a:latin typeface="Montserrat"/>
              <a:ea typeface="Montserrat"/>
              <a:cs typeface="Montserrat"/>
              <a:sym typeface="Montserrat"/>
            </a:endParaRPr>
          </a:p>
          <a:p>
            <a:pPr algn="l">
              <a:spcBef>
                <a:spcPts val="0"/>
              </a:spcBef>
              <a:buClr>
                <a:schemeClr val="dk1"/>
              </a:buClr>
              <a:buSzPts val="1100"/>
            </a:pPr>
            <a:endParaRPr sz="3067" b="1" dirty="0">
              <a:latin typeface="Montserrat"/>
              <a:ea typeface="Montserrat"/>
              <a:cs typeface="Montserrat"/>
              <a:sym typeface="Montserrat"/>
            </a:endParaRPr>
          </a:p>
          <a:p>
            <a:pPr>
              <a:spcBef>
                <a:spcPts val="0"/>
              </a:spcBef>
              <a:buClr>
                <a:schemeClr val="dk1"/>
              </a:buClr>
              <a:buSzPts val="1100"/>
            </a:pPr>
            <a:r>
              <a:rPr lang="en-US" sz="3600" dirty="0">
                <a:solidFill>
                  <a:schemeClr val="lt1"/>
                </a:solidFill>
                <a:latin typeface="Merriweather"/>
                <a:sym typeface="Merriweather"/>
              </a:rPr>
              <a:t>Career Technical Education; </a:t>
            </a:r>
            <a:r>
              <a:rPr lang="en-US" sz="3600" dirty="0">
                <a:solidFill>
                  <a:schemeClr val="accent2"/>
                </a:solidFill>
                <a:latin typeface="Merriweather"/>
                <a:sym typeface="Merriweather"/>
              </a:rPr>
              <a:t>Future projects</a:t>
            </a:r>
            <a:endParaRPr sz="3600" dirty="0">
              <a:solidFill>
                <a:schemeClr val="accent2"/>
              </a:solidFill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2948280"/>
              </p:ext>
            </p:extLst>
          </p:nvPr>
        </p:nvGraphicFramePr>
        <p:xfrm>
          <a:off x="2171700" y="742950"/>
          <a:ext cx="7848600" cy="6372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38521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5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12192000" cy="3130000"/>
          </a:xfrm>
          <a:prstGeom prst="rect">
            <a:avLst/>
          </a:prstGeom>
          <a:solidFill>
            <a:srgbClr val="1F497D"/>
          </a:solidFill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algn="l">
              <a:spcBef>
                <a:spcPts val="0"/>
              </a:spcBef>
              <a:buClr>
                <a:schemeClr val="dk1"/>
              </a:buClr>
              <a:buSzPts val="1100"/>
            </a:pPr>
            <a:r>
              <a:rPr lang="en" sz="3067" b="1" dirty="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3067" b="1" dirty="0">
              <a:latin typeface="Montserrat"/>
              <a:ea typeface="Montserrat"/>
              <a:cs typeface="Montserrat"/>
              <a:sym typeface="Montserrat"/>
            </a:endParaRPr>
          </a:p>
          <a:p>
            <a:pPr algn="l">
              <a:spcBef>
                <a:spcPts val="0"/>
              </a:spcBef>
              <a:buClr>
                <a:schemeClr val="dk1"/>
              </a:buClr>
              <a:buSzPts val="1100"/>
            </a:pPr>
            <a:endParaRPr sz="3067" b="1" dirty="0">
              <a:latin typeface="Montserrat"/>
              <a:ea typeface="Montserrat"/>
              <a:cs typeface="Montserrat"/>
              <a:sym typeface="Montserrat"/>
            </a:endParaRPr>
          </a:p>
          <a:p>
            <a:pPr algn="l">
              <a:spcBef>
                <a:spcPts val="0"/>
              </a:spcBef>
              <a:buClr>
                <a:schemeClr val="dk1"/>
              </a:buClr>
              <a:buSzPts val="1100"/>
            </a:pPr>
            <a:endParaRPr sz="3067" b="1" dirty="0">
              <a:latin typeface="Montserrat"/>
              <a:ea typeface="Montserrat"/>
              <a:cs typeface="Montserrat"/>
              <a:sym typeface="Montserrat"/>
            </a:endParaRPr>
          </a:p>
          <a:p>
            <a:pPr algn="l">
              <a:spcBef>
                <a:spcPts val="0"/>
              </a:spcBef>
              <a:buClr>
                <a:schemeClr val="dk1"/>
              </a:buClr>
              <a:buSzPts val="1100"/>
            </a:pPr>
            <a:endParaRPr sz="3067" b="1" dirty="0">
              <a:latin typeface="Montserrat"/>
              <a:ea typeface="Montserrat"/>
              <a:cs typeface="Montserrat"/>
              <a:sym typeface="Montserrat"/>
            </a:endParaRPr>
          </a:p>
          <a:p>
            <a:pPr>
              <a:spcBef>
                <a:spcPts val="0"/>
              </a:spcBef>
              <a:buClr>
                <a:schemeClr val="dk1"/>
              </a:buClr>
              <a:buSzPts val="1100"/>
            </a:pPr>
            <a:r>
              <a:rPr lang="en-US" dirty="0">
                <a:solidFill>
                  <a:schemeClr val="lt1"/>
                </a:solidFill>
                <a:latin typeface="Merriweather"/>
                <a:sym typeface="Merriweather"/>
              </a:rPr>
              <a:t>Career Technical Education</a:t>
            </a:r>
            <a:br>
              <a:rPr lang="en-US" sz="4800" dirty="0">
                <a:solidFill>
                  <a:schemeClr val="lt1"/>
                </a:solidFill>
                <a:latin typeface="Merriweather"/>
                <a:sym typeface="Merriweather"/>
              </a:rPr>
            </a:br>
            <a:endParaRPr sz="4000" dirty="0">
              <a:solidFill>
                <a:schemeClr val="dk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08909" y="3892731"/>
            <a:ext cx="89741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2"/>
                </a:solidFill>
              </a:rPr>
              <a:t>Thank you!</a:t>
            </a:r>
          </a:p>
        </p:txBody>
      </p:sp>
      <p:pic>
        <p:nvPicPr>
          <p:cNvPr id="4" name="Picture 3" descr="C:\Users\kmayer\AppData\Local\Temp\Temp1_lane-cte-logo.zip\lane-cte-logo\print\lane-esd-logo-final-cmyk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03432"/>
            <a:ext cx="1686647" cy="15545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1267" y="5547764"/>
            <a:ext cx="1590733" cy="13102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9023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Widescreen</PresentationFormat>
  <Paragraphs>54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Merriweather</vt:lpstr>
      <vt:lpstr>Montserrat</vt:lpstr>
      <vt:lpstr>Office Theme</vt:lpstr>
      <vt:lpstr>     Career Technical Education Shareen Vogel, CTE Regional Coordinator</vt:lpstr>
      <vt:lpstr>PowerPoint Presentation</vt:lpstr>
      <vt:lpstr>PowerPoint Presentation</vt:lpstr>
      <vt:lpstr>PowerPoint Presentation</vt:lpstr>
      <vt:lpstr>     Career Technical Education; Future projects</vt:lpstr>
      <vt:lpstr>     Career Technical Education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 Technical Education</dc:title>
  <dc:creator>Windows User</dc:creator>
  <cp:lastModifiedBy>Jennifer Anderson</cp:lastModifiedBy>
  <cp:revision>22</cp:revision>
  <dcterms:created xsi:type="dcterms:W3CDTF">2019-01-29T07:13:20Z</dcterms:created>
  <dcterms:modified xsi:type="dcterms:W3CDTF">2019-10-10T12:54:05Z</dcterms:modified>
</cp:coreProperties>
</file>